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91" r:id="rId5"/>
    <p:sldId id="292" r:id="rId6"/>
    <p:sldId id="293" r:id="rId7"/>
    <p:sldId id="294" r:id="rId8"/>
    <p:sldId id="295" r:id="rId9"/>
    <p:sldId id="296" r:id="rId10"/>
    <p:sldId id="27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5" roundtripDataSignature="AMtx7mjRGEp4t/ic1JVz1MgmBdC+6fhI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F5859A2-D302-431C-8CA8-770471DF94EB}">
  <a:tblStyle styleId="{9F5859A2-D302-431C-8CA8-770471DF94E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C26421C7-C53E-48BA-99DD-EFC6B246DD18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0"/>
    <p:restoredTop sz="94624"/>
  </p:normalViewPr>
  <p:slideViewPr>
    <p:cSldViewPr snapToGrid="0">
      <p:cViewPr varScale="1">
        <p:scale>
          <a:sx n="139" d="100"/>
          <a:sy n="139" d="100"/>
        </p:scale>
        <p:origin x="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000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50825" y="972913"/>
            <a:ext cx="5051951" cy="319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31"/>
          <p:cNvSpPr txBox="1">
            <a:spLocks noGrp="1"/>
          </p:cNvSpPr>
          <p:nvPr>
            <p:ph type="ctrTitle"/>
          </p:nvPr>
        </p:nvSpPr>
        <p:spPr>
          <a:xfrm>
            <a:off x="2765775" y="1645750"/>
            <a:ext cx="4227000" cy="14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2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2"/>
          <p:cNvSpPr txBox="1">
            <a:spLocks noGrp="1"/>
          </p:cNvSpPr>
          <p:nvPr>
            <p:ph type="body" idx="1"/>
          </p:nvPr>
        </p:nvSpPr>
        <p:spPr>
          <a:xfrm>
            <a:off x="1412975" y="1287950"/>
            <a:ext cx="3530700" cy="3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2"/>
          <p:cNvSpPr txBox="1">
            <a:spLocks noGrp="1"/>
          </p:cNvSpPr>
          <p:nvPr>
            <p:ph type="body" idx="2"/>
          </p:nvPr>
        </p:nvSpPr>
        <p:spPr>
          <a:xfrm>
            <a:off x="5156126" y="1287950"/>
            <a:ext cx="3530700" cy="3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32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3"/>
          <p:cNvSpPr txBox="1">
            <a:spLocks noGrp="1"/>
          </p:cNvSpPr>
          <p:nvPr>
            <p:ph type="body" idx="1"/>
          </p:nvPr>
        </p:nvSpPr>
        <p:spPr>
          <a:xfrm>
            <a:off x="1387000" y="1933200"/>
            <a:ext cx="62415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1pPr>
            <a:lvl2pPr marL="914400" lvl="1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2pPr>
            <a:lvl3pPr marL="1371600" lvl="2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3pPr>
            <a:lvl4pPr marL="1828800" lvl="3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4pPr>
            <a:lvl5pPr marL="2286000" lvl="4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5pPr>
            <a:lvl6pPr marL="2743200" lvl="5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6pPr>
            <a:lvl7pPr marL="3200400" lvl="6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7pPr>
            <a:lvl8pPr marL="3657600" lvl="7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8pPr>
            <a:lvl9pPr marL="4114800" lvl="8" indent="-501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Char char="•"/>
              <a:defRPr sz="4300"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4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4"/>
          <p:cNvSpPr txBox="1">
            <a:spLocks noGrp="1"/>
          </p:cNvSpPr>
          <p:nvPr>
            <p:ph type="body" idx="1"/>
          </p:nvPr>
        </p:nvSpPr>
        <p:spPr>
          <a:xfrm>
            <a:off x="1411775" y="1287956"/>
            <a:ext cx="7273800" cy="32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1pPr>
            <a:lvl2pPr marL="914400" lvl="1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2pPr>
            <a:lvl3pPr marL="1371600" lvl="2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3pPr>
            <a:lvl4pPr marL="1828800" lvl="3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4pPr>
            <a:lvl5pPr marL="2286000" lvl="4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5pPr>
            <a:lvl6pPr marL="2743200" lvl="5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6pPr>
            <a:lvl7pPr marL="3200400" lvl="6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7pPr>
            <a:lvl8pPr marL="3657600" lvl="7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8pPr>
            <a:lvl9pPr marL="4114800" lvl="8" indent="-3683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1411775" y="1287956"/>
            <a:ext cx="7273800" cy="32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1371600" marR="0" lvl="2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1828800" marR="0" lvl="3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2286000" marR="0" lvl="4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2743200" marR="0" lvl="5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3200400" marR="0" lvl="6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3657600" marR="0" lvl="7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4114800" marR="0" lvl="8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200"/>
              <a:buFont typeface="Caveat"/>
              <a:buChar char="•"/>
              <a:defRPr sz="2200" b="0" i="0" u="none" strike="noStrike" cap="none">
                <a:solidFill>
                  <a:srgbClr val="1C4587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6CC2DC"/>
                </a:solidFill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2503714" y="1732835"/>
            <a:ext cx="4804229" cy="14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sz="4400" dirty="0">
                <a:latin typeface="Comic Sans MS" panose="030F0702030302020204" pitchFamily="66" charset="0"/>
                <a:ea typeface="Cambria Math" panose="02040503050406030204" pitchFamily="18" charset="0"/>
              </a:rPr>
              <a:t>eLearning @ E.C.U.E.A.</a:t>
            </a:r>
            <a:endParaRPr sz="4400" dirty="0">
              <a:latin typeface="Comic Sans MS" panose="030F0702030302020204" pitchFamily="66" charset="0"/>
              <a:ea typeface="Cambria Math" panose="02040503050406030204" pitchFamily="18" charset="0"/>
            </a:endParaRPr>
          </a:p>
        </p:txBody>
      </p:sp>
      <p:sp>
        <p:nvSpPr>
          <p:cNvPr id="41" name="Google Shape;41;p1"/>
          <p:cNvSpPr/>
          <p:nvPr/>
        </p:nvSpPr>
        <p:spPr>
          <a:xfrm>
            <a:off x="2503714" y="3022475"/>
            <a:ext cx="47534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212120"/>
                </a:solidFill>
                <a:latin typeface="Comic Sans MS" panose="030F0702030302020204" pitchFamily="66" charset="0"/>
                <a:ea typeface="Caveat"/>
                <a:cs typeface="Caveat"/>
                <a:sym typeface="Caveat"/>
              </a:rPr>
              <a:t>2019-2020 Parent Meeting</a:t>
            </a:r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9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>
                <a:solidFill>
                  <a:srgbClr val="FFFFFF"/>
                </a:solidFill>
              </a:rPr>
              <a:t>10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5" name="Google Shape;283;p27"/>
          <p:cNvSpPr txBox="1">
            <a:spLocks/>
          </p:cNvSpPr>
          <p:nvPr/>
        </p:nvSpPr>
        <p:spPr>
          <a:xfrm>
            <a:off x="2013794" y="2148114"/>
            <a:ext cx="2266262" cy="1661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  <a:defRPr sz="3200" b="1" i="0" u="none" strike="noStrike" cap="none">
                <a:solidFill>
                  <a:srgbClr val="1C4587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ctr"/>
            <a:r>
              <a:rPr lang="en-US" dirty="0">
                <a:latin typeface="Comic Sans MS" panose="030F0702030302020204" pitchFamily="66" charset="0"/>
              </a:rPr>
              <a:t>Thanks for coming!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"/>
          <p:cNvSpPr txBox="1">
            <a:spLocks noGrp="1"/>
          </p:cNvSpPr>
          <p:nvPr>
            <p:ph type="title"/>
          </p:nvPr>
        </p:nvSpPr>
        <p:spPr>
          <a:xfrm>
            <a:off x="1411775" y="129768"/>
            <a:ext cx="7273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 dirty="0">
                <a:latin typeface="Comic Sans MS" panose="030F0702030302020204" pitchFamily="66" charset="0"/>
              </a:rPr>
              <a:t>AGENDA</a:t>
            </a: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47" name="Google Shape;47;p2"/>
          <p:cNvSpPr txBox="1">
            <a:spLocks noGrp="1"/>
          </p:cNvSpPr>
          <p:nvPr>
            <p:ph type="body" idx="1"/>
          </p:nvPr>
        </p:nvSpPr>
        <p:spPr>
          <a:xfrm>
            <a:off x="1412975" y="1266379"/>
            <a:ext cx="4288150" cy="323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What is eLearning?…</a:t>
            </a: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What do the assignments look like…</a:t>
            </a: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What is the schedule…</a:t>
            </a: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How does your student have access…</a:t>
            </a: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What it looks like for your student…</a:t>
            </a: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What is the parent’s part…</a:t>
            </a: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oto Sans Symbols"/>
              <a:buChar char="❑"/>
            </a:pPr>
            <a:r>
              <a:rPr lang="en-US" sz="1800" dirty="0">
                <a:latin typeface="Comic Sans MS"/>
                <a:sym typeface="Comic Sans MS"/>
              </a:rPr>
              <a:t>Questions?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n-US" sz="1800" dirty="0">
              <a:latin typeface="Comic Sans MS"/>
              <a:sym typeface="Comic Sans MS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48" name="Google Shape;48;p2"/>
          <p:cNvSpPr txBox="1">
            <a:spLocks noGrp="1"/>
          </p:cNvSpPr>
          <p:nvPr>
            <p:ph type="body" idx="2"/>
          </p:nvPr>
        </p:nvSpPr>
        <p:spPr>
          <a:xfrm>
            <a:off x="7142546" y="4855029"/>
            <a:ext cx="2024843" cy="224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1050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Template by: </a:t>
            </a:r>
            <a:r>
              <a:rPr lang="en-US" sz="1050" i="1" dirty="0" err="1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SlidesCarnival</a:t>
            </a:r>
            <a:endParaRPr sz="1400" i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1400" dirty="0">
              <a:solidFill>
                <a:srgbClr val="CC0000"/>
              </a:solidFill>
            </a:endParaRPr>
          </a:p>
        </p:txBody>
      </p:sp>
      <p:sp>
        <p:nvSpPr>
          <p:cNvPr id="49" name="Google Shape;49;p2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5558970" y="558468"/>
            <a:ext cx="2577905" cy="167442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"/>
          <p:cNvSpPr txBox="1"/>
          <p:nvPr/>
        </p:nvSpPr>
        <p:spPr>
          <a:xfrm>
            <a:off x="5701125" y="922729"/>
            <a:ext cx="2078803" cy="6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200"/>
              <a:buFont typeface="Amatic SC"/>
              <a:buNone/>
            </a:pPr>
            <a:r>
              <a:rPr lang="en-US" sz="3600" b="1" i="0" u="none" strike="noStrike" cap="none" dirty="0">
                <a:solidFill>
                  <a:srgbClr val="1C4587"/>
                </a:solidFill>
                <a:latin typeface="Comic Sans MS" panose="030F0702030302020204" pitchFamily="66" charset="0"/>
                <a:ea typeface="Amatic SC"/>
                <a:cs typeface="Amatic SC"/>
                <a:sym typeface="Amatic SC"/>
              </a:rPr>
              <a:t>Welcome!</a:t>
            </a:r>
            <a:endParaRPr sz="3600" b="1" i="0" u="none" strike="noStrike" cap="none" dirty="0">
              <a:solidFill>
                <a:srgbClr val="1C4587"/>
              </a:solidFill>
              <a:latin typeface="Comic Sans MS" panose="030F0702030302020204" pitchFamily="66" charset="0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"/>
          <p:cNvSpPr txBox="1">
            <a:spLocks noGrp="1"/>
          </p:cNvSpPr>
          <p:nvPr>
            <p:ph type="body" idx="1"/>
          </p:nvPr>
        </p:nvSpPr>
        <p:spPr>
          <a:xfrm>
            <a:off x="1306285" y="1933200"/>
            <a:ext cx="6589485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</a:pPr>
            <a:r>
              <a:rPr lang="en-US" i="1" dirty="0">
                <a:latin typeface="Comic Sans MS" panose="030F0702030302020204" pitchFamily="66" charset="0"/>
              </a:rPr>
              <a:t>“</a:t>
            </a:r>
            <a:r>
              <a:rPr lang="en-US" sz="3600" i="1" dirty="0">
                <a:latin typeface="Comic Sans MS" panose="030F0702030302020204" pitchFamily="66" charset="0"/>
              </a:rPr>
              <a:t>Education is the passport to the future, for tomorrow belongs to those that prepare for it today.”                </a:t>
            </a:r>
          </a:p>
        </p:txBody>
      </p:sp>
      <p:sp>
        <p:nvSpPr>
          <p:cNvPr id="57" name="Google Shape;57;p3"/>
          <p:cNvSpPr txBox="1">
            <a:spLocks noGrp="1"/>
          </p:cNvSpPr>
          <p:nvPr>
            <p:ph type="sldNum" idx="12"/>
          </p:nvPr>
        </p:nvSpPr>
        <p:spPr>
          <a:xfrm>
            <a:off x="8404384" y="254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 descr="https://lh6.googleusercontent.com/MTHToJ1g8p7BCEMg0bQxjoGxAgjT-1jPNfPXO8K-0yrtZQvn-T03GwpPAMQa7z7_Tku6WpDQlrBtW7Obg5YEX4WQJBPseOZ1xkEfl3hpmNyodK_mNbacW8-9K8BlmKfQhHiWvynNsH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17" y="1207861"/>
            <a:ext cx="7629525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94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AD2DC3-432C-F842-8005-7BE189A0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eLearning?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9FF6D-AB12-B24C-9E8A-FBF15096DA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900" indent="0">
              <a:buNone/>
            </a:pPr>
            <a:r>
              <a:rPr lang="en-US" dirty="0"/>
              <a:t>eLearning is…</a:t>
            </a:r>
          </a:p>
          <a:p>
            <a:r>
              <a:rPr lang="en-US" dirty="0"/>
              <a:t>Counted as regular school day</a:t>
            </a:r>
          </a:p>
          <a:p>
            <a:r>
              <a:rPr lang="en-US" dirty="0"/>
              <a:t>Class work completed using technology/written</a:t>
            </a:r>
          </a:p>
          <a:p>
            <a:r>
              <a:rPr lang="en-US" dirty="0"/>
              <a:t>Assignments created by classroom teachers and counted in the final grade</a:t>
            </a:r>
          </a:p>
          <a:p>
            <a:r>
              <a:rPr lang="en-US" b="1" dirty="0"/>
              <a:t>Attendance</a:t>
            </a:r>
            <a:r>
              <a:rPr lang="en-US" dirty="0"/>
              <a:t> is taken by logging into Google classroom/completion of assignment</a:t>
            </a:r>
          </a:p>
          <a:p>
            <a:r>
              <a:rPr lang="en-US" dirty="0"/>
              <a:t>Every grade will have eLearning assignments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8BD12A-2221-FE46-9287-825554349B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5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EA16C-5546-6A4E-8A0C-A8781D1C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Assignments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882D8-D768-374B-AFB8-CA59B0CE0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900" indent="0">
              <a:buNone/>
            </a:pPr>
            <a:endParaRPr lang="en-US" dirty="0"/>
          </a:p>
          <a:p>
            <a:r>
              <a:rPr lang="en-US" dirty="0"/>
              <a:t>eLearning assignments may vary according to grade</a:t>
            </a:r>
          </a:p>
          <a:p>
            <a:r>
              <a:rPr lang="en-US" dirty="0"/>
              <a:t>May include take home work</a:t>
            </a:r>
          </a:p>
          <a:p>
            <a:r>
              <a:rPr lang="en-US" dirty="0"/>
              <a:t>May include interactive educational websites</a:t>
            </a:r>
          </a:p>
          <a:p>
            <a:r>
              <a:rPr lang="en-US" dirty="0"/>
              <a:t>Assignments are counted as classwork (25%)</a:t>
            </a:r>
          </a:p>
          <a:p>
            <a:r>
              <a:rPr lang="en-US" dirty="0"/>
              <a:t>Will be due 2 days after assigned (school days)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925A1-2F6C-7246-9EED-9EDA27F7B0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5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AA6CC-BE34-F44C-B7C7-A5C9139B54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FAC1E3-74A2-A940-845E-413B6BD18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7278"/>
              </p:ext>
            </p:extLst>
          </p:nvPr>
        </p:nvGraphicFramePr>
        <p:xfrm>
          <a:off x="1371600" y="1169146"/>
          <a:ext cx="6885432" cy="3866039"/>
        </p:xfrm>
        <a:graphic>
          <a:graphicData uri="http://schemas.openxmlformats.org/drawingml/2006/table">
            <a:tbl>
              <a:tblPr firstRow="1" firstCol="1" bandRow="1">
                <a:tableStyleId>{9F5859A2-D302-431C-8CA8-770471DF94EB}</a:tableStyleId>
              </a:tblPr>
              <a:tblGrid>
                <a:gridCol w="3365754">
                  <a:extLst>
                    <a:ext uri="{9D8B030D-6E8A-4147-A177-3AD203B41FA5}">
                      <a16:colId xmlns:a16="http://schemas.microsoft.com/office/drawing/2014/main" val="2411117463"/>
                    </a:ext>
                  </a:extLst>
                </a:gridCol>
                <a:gridCol w="3519678">
                  <a:extLst>
                    <a:ext uri="{9D8B030D-6E8A-4147-A177-3AD203B41FA5}">
                      <a16:colId xmlns:a16="http://schemas.microsoft.com/office/drawing/2014/main" val="3839332719"/>
                    </a:ext>
                  </a:extLst>
                </a:gridCol>
              </a:tblGrid>
              <a:tr h="42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September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Monday – 30</a:t>
                      </a:r>
                      <a:r>
                        <a:rPr lang="en-US" sz="800" baseline="30000">
                          <a:effectLst/>
                        </a:rPr>
                        <a:t>th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Professional Development Day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1197822493"/>
                  </a:ext>
                </a:extLst>
              </a:tr>
              <a:tr h="7159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October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Monday - 21</a:t>
                      </a:r>
                      <a:r>
                        <a:rPr lang="en-US" sz="800" baseline="30000">
                          <a:effectLst/>
                        </a:rPr>
                        <a:t>st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Friday - 25</a:t>
                      </a:r>
                      <a:r>
                        <a:rPr lang="en-US" sz="800" baseline="30000">
                          <a:effectLst/>
                        </a:rPr>
                        <a:t>th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Professional Development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00FFFF"/>
                          </a:highlight>
                        </a:rPr>
                        <a:t>Parent/Teacher conference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2850746246"/>
                  </a:ext>
                </a:extLst>
              </a:tr>
              <a:tr h="5727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dirty="0">
                          <a:effectLst/>
                        </a:rPr>
                        <a:t>November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Monday – 25</a:t>
                      </a:r>
                      <a:r>
                        <a:rPr lang="en-US" sz="800" baseline="30000" dirty="0">
                          <a:effectLst/>
                        </a:rPr>
                        <a:t>th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Tuesday - 26</a:t>
                      </a:r>
                      <a:r>
                        <a:rPr lang="en-US" sz="800" baseline="30000" dirty="0">
                          <a:effectLst/>
                        </a:rPr>
                        <a:t>th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Both are Professional Development days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511474784"/>
                  </a:ext>
                </a:extLst>
              </a:tr>
              <a:tr h="42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December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Friday - 6</a:t>
                      </a:r>
                      <a:r>
                        <a:rPr lang="en-US" sz="800" baseline="30000">
                          <a:effectLst/>
                        </a:rPr>
                        <a:t>th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Professional Development day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832348341"/>
                  </a:ext>
                </a:extLst>
              </a:tr>
              <a:tr h="42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January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Friday – 10</a:t>
                      </a:r>
                      <a:r>
                        <a:rPr lang="en-US" sz="800" baseline="30000">
                          <a:effectLst/>
                        </a:rPr>
                        <a:t>th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00FFFF"/>
                          </a:highlight>
                        </a:rPr>
                        <a:t>Parent/ Teacher conference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363093596"/>
                  </a:ext>
                </a:extLst>
              </a:tr>
              <a:tr h="42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February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Friday – 28</a:t>
                      </a:r>
                      <a:r>
                        <a:rPr lang="en-US" sz="800" baseline="30000">
                          <a:effectLst/>
                        </a:rPr>
                        <a:t>th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Professional Development day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1066060391"/>
                  </a:ext>
                </a:extLst>
              </a:tr>
              <a:tr h="42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March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Friday – 20</a:t>
                      </a:r>
                      <a:r>
                        <a:rPr lang="en-US" sz="800" baseline="30000">
                          <a:effectLst/>
                        </a:rPr>
                        <a:t>th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00FFFF"/>
                          </a:highlight>
                        </a:rPr>
                        <a:t>Parent/Teacher conference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2638976401"/>
                  </a:ext>
                </a:extLst>
              </a:tr>
              <a:tr h="42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>
                          <a:effectLst/>
                        </a:rPr>
                        <a:t>As needed for inclement  weather / circumstances beyond our control</a:t>
                      </a:r>
                      <a:endParaRPr lang="en-US" sz="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442" marR="45442" marT="0" marB="0"/>
                </a:tc>
                <a:extLst>
                  <a:ext uri="{0D108BD9-81ED-4DB2-BD59-A6C34878D82A}">
                    <a16:rowId xmlns:a16="http://schemas.microsoft.com/office/drawing/2014/main" val="63353973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977E4BC5-B49D-D045-B862-98CFF6B0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8" y="13218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6CD92E28-4278-4843-BD96-AC507105D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256" y="113735"/>
            <a:ext cx="2096884" cy="97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B551F08B-BB8D-A84B-821C-1454BD28A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8" y="2763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B5EECD-EBED-D342-BD86-713C25968B18}"/>
              </a:ext>
            </a:extLst>
          </p:cNvPr>
          <p:cNvSpPr/>
          <p:nvPr/>
        </p:nvSpPr>
        <p:spPr>
          <a:xfrm>
            <a:off x="1455338" y="420787"/>
            <a:ext cx="3004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b="1" u="sng" dirty="0">
                <a:solidFill>
                  <a:schemeClr val="tx1"/>
                </a:solidFill>
                <a:latin typeface="American Typewriter" panose="02090604020004020304" pitchFamily="18" charset="77"/>
                <a:ea typeface="Calibri" panose="020F0502020204030204" pitchFamily="34" charset="0"/>
                <a:cs typeface="Times New Roman" panose="02020603050405020304" pitchFamily="18" charset="0"/>
              </a:rPr>
              <a:t>eLearning Schedule 2019-2020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61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E10A8F8-7394-884F-91C1-E0F3ABFB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Students Access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261A7-CD64-404C-BE76-CF4ECD134C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Google Classroom</a:t>
            </a:r>
          </a:p>
          <a:p>
            <a:r>
              <a:rPr lang="en-US" sz="2400" dirty="0"/>
              <a:t>Student email address</a:t>
            </a:r>
          </a:p>
          <a:p>
            <a:r>
              <a:rPr lang="en-US" sz="2400" dirty="0"/>
              <a:t>Student passwords (</a:t>
            </a:r>
            <a:r>
              <a:rPr lang="en-US" sz="2400" dirty="0" err="1"/>
              <a:t>Edgenuity</a:t>
            </a:r>
            <a:r>
              <a:rPr lang="en-US" sz="2400" dirty="0"/>
              <a:t> and Rosetta Stone)</a:t>
            </a:r>
          </a:p>
          <a:p>
            <a:r>
              <a:rPr lang="en-US" sz="2400" dirty="0"/>
              <a:t>Tablet, laptop, desk top or phone</a:t>
            </a:r>
          </a:p>
          <a:p>
            <a:r>
              <a:rPr lang="en-US" sz="2400" dirty="0"/>
              <a:t>Email or send Remind to teachers for help</a:t>
            </a:r>
          </a:p>
          <a:p>
            <a:r>
              <a:rPr lang="en-US" sz="2400" dirty="0"/>
              <a:t>Chrome books at school – lab hours (8-10/1-3) must be accompanied by an adult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23C75F-6DFC-8043-81D3-F24498669B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2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1276-23E9-7941-B0D2-35876E368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Parents Part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2862B-602D-FC4B-90EA-405C2AB8B2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Keep track of the scheduled eLearning days</a:t>
            </a:r>
          </a:p>
          <a:p>
            <a:r>
              <a:rPr lang="en-US" sz="3600" dirty="0"/>
              <a:t>Monitor student’s progress with assignments</a:t>
            </a:r>
          </a:p>
          <a:p>
            <a:r>
              <a:rPr lang="en-US" sz="3600" dirty="0"/>
              <a:t>Keep a copy of the passwords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409FE-7E8B-9C40-AB7F-C6D61EF798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88357"/>
      </p:ext>
    </p:extLst>
  </p:cSld>
  <p:clrMapOvr>
    <a:masterClrMapping/>
  </p:clrMapOvr>
</p:sld>
</file>

<file path=ppt/theme/theme1.xml><?xml version="1.0" encoding="utf-8"?>
<a:theme xmlns:a="http://schemas.openxmlformats.org/drawingml/2006/main" name="Kat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290</Words>
  <Application>Microsoft Macintosh PowerPoint</Application>
  <PresentationFormat>On-screen Show (16:9)</PresentationFormat>
  <Paragraphs>94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Amatic SC</vt:lpstr>
      <vt:lpstr>American Typewriter</vt:lpstr>
      <vt:lpstr>Arial</vt:lpstr>
      <vt:lpstr>Calibri</vt:lpstr>
      <vt:lpstr>Cambria Math</vt:lpstr>
      <vt:lpstr>Caveat</vt:lpstr>
      <vt:lpstr>Comic Sans MS</vt:lpstr>
      <vt:lpstr>Noto Sans Symbols</vt:lpstr>
      <vt:lpstr>Times New Roman</vt:lpstr>
      <vt:lpstr>Kate template</vt:lpstr>
      <vt:lpstr>eLearning @ E.C.U.E.A.</vt:lpstr>
      <vt:lpstr>AGENDA</vt:lpstr>
      <vt:lpstr>PowerPoint Presentation</vt:lpstr>
      <vt:lpstr>PowerPoint Presentation</vt:lpstr>
      <vt:lpstr>What is eLearning?</vt:lpstr>
      <vt:lpstr>Assignments</vt:lpstr>
      <vt:lpstr>PowerPoint Presentation</vt:lpstr>
      <vt:lpstr>Students Access</vt:lpstr>
      <vt:lpstr>Parents Part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NEW at the ACADEMY…</dc:title>
  <dc:creator>Eskew, Veronica</dc:creator>
  <cp:lastModifiedBy>Microsoft Office User</cp:lastModifiedBy>
  <cp:revision>26</cp:revision>
  <dcterms:modified xsi:type="dcterms:W3CDTF">2019-09-23T17:22:09Z</dcterms:modified>
</cp:coreProperties>
</file>